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87" r:id="rId4"/>
    <p:sldId id="322" r:id="rId5"/>
    <p:sldId id="279" r:id="rId6"/>
    <p:sldId id="277" r:id="rId7"/>
    <p:sldId id="297" r:id="rId8"/>
    <p:sldId id="291" r:id="rId9"/>
    <p:sldId id="313" r:id="rId10"/>
    <p:sldId id="318" r:id="rId11"/>
    <p:sldId id="314" r:id="rId12"/>
    <p:sldId id="315" r:id="rId13"/>
    <p:sldId id="316" r:id="rId14"/>
    <p:sldId id="321" r:id="rId15"/>
    <p:sldId id="324" r:id="rId16"/>
    <p:sldId id="292" r:id="rId17"/>
    <p:sldId id="268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2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8793EA5-9BF3-4DAF-8443-56B1C58DBE1E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277B505-7B61-49CF-AF50-8AF932199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22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F70E-77BA-40AC-B296-12DFF3BA9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1405A-8685-4E02-9650-8322400CE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D12C-8A65-4483-8439-0643C77D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3C6-3B79-4B8D-84F9-59B1DF4A3CC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271DE-6A36-490F-B835-04FC5E4E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84D3A-BF92-42A9-ADCE-E44AB534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5A9-D3C4-41C6-A5C7-99607ACD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9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CE54-25A9-44C4-BD11-6B15F9D4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8B8C0-B2D9-4F10-9928-929B43222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F59F-500A-4D14-942F-F7EF96A6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3C6-3B79-4B8D-84F9-59B1DF4A3CC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7FFD3-1D21-4E82-9520-CF7FE1E8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56E3F-B693-4952-8207-1D46B838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5A9-D3C4-41C6-A5C7-99607ACD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E46D1-710E-4529-84DC-E3B9CE909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BFAAC-CB74-430A-96E5-31FD74707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71C21-AE56-4C01-858A-349BBB10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3C6-3B79-4B8D-84F9-59B1DF4A3CC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F62F2-71A0-42EA-8274-3D5464CB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65840-773E-4AE1-B8E1-55F0E2FC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5A9-D3C4-41C6-A5C7-99607ACD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A75B-E8CF-441A-B66A-24873514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91F8C-B574-45F8-8C8C-80523035D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A662-5870-48E9-B7D0-9E536AE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3C6-3B79-4B8D-84F9-59B1DF4A3CC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E8A16-7DEF-4781-95B5-9A67202B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89F53-1CCF-4833-9A89-92AE0E8D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5A9-D3C4-41C6-A5C7-99607ACD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8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3C7C-96AF-4A23-907D-5C7DEEA6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ABC1B-7852-431C-9144-B64D57E15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F04D-6683-4751-902C-75038F5D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3C6-3B79-4B8D-84F9-59B1DF4A3CC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27ADF-D439-4D16-A3A9-8698627E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6CCDB-0BFB-4148-ADF7-38122C7A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5A9-D3C4-41C6-A5C7-99607ACD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3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A050-C5B4-415E-B7C6-43481023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91728-16CC-4C28-9ED1-377F5981D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6986B-8DF2-4C4F-97A9-78D02C053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4D830-1220-4C0A-98EC-D00AE2F9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3C6-3B79-4B8D-84F9-59B1DF4A3CC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C3CBA-39A0-4CEC-9D4F-B8574C9E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0B75F-0A33-49FC-ADDA-B085CC57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5A9-D3C4-41C6-A5C7-99607ACD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9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0CF2-D4E2-421E-8C30-3DB3FE63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44F19-845B-46EC-93F7-310EEE615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B0B31-CCD8-4779-AADF-2D04DFE31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936E1-8D82-497B-9FA6-C29B62E00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3717A-3DB9-4800-B893-11E713F89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FA479-0AB7-4556-9CD8-4AC968CB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3C6-3B79-4B8D-84F9-59B1DF4A3CC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68244-6C39-43AB-95AD-799F5D28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3CC17-AFB3-4CDB-B57B-59184324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5A9-D3C4-41C6-A5C7-99607ACD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A6A0-DAD6-498A-99C7-A6FFF673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8DF8B-8A19-46E1-AE3E-2D03EAD4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3C6-3B79-4B8D-84F9-59B1DF4A3CC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17F7B-FE19-4895-A40B-2FE3BAE5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E7818-408A-4A9B-9BFC-6F24F868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5A9-D3C4-41C6-A5C7-99607ACD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9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905BF-4A0C-48B8-BC42-3427D0C1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3C6-3B79-4B8D-84F9-59B1DF4A3CC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B103D-FB89-4CFB-AC37-D9B702C9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E7CCB-9395-4A79-BDDC-E0B91392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5A9-D3C4-41C6-A5C7-99607ACD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9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AD76-96D7-4854-95EC-AED71F65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033E7-B87E-46B0-96C5-C513E452E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63DEE-E39D-4D48-A854-EAEBB24A6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9CD8A-8158-4B7D-A46B-5689D800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3C6-3B79-4B8D-84F9-59B1DF4A3CC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A51F4-3D57-47DE-9ED2-6511C6C0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DF917-07BE-4BB5-9F84-2914A667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5A9-D3C4-41C6-A5C7-99607ACD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4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1301-3480-4D93-B648-500B29F4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DE5E6F-9878-4735-A96D-AB319B6A3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B267A-203E-4195-94E6-F0AD8F1C3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1C73B-B6E1-407D-B123-B3EB54B9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3C6-3B79-4B8D-84F9-59B1DF4A3CC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BB8A1-2429-45C1-B64A-5ADB29FB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44E7E-97B2-4D35-86E9-A794F9A3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5A9-D3C4-41C6-A5C7-99607ACD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5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l="-4000" t="-9000" r="3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B2E80-849B-4CF1-8F94-97E9F6D1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EA91A-F1AB-420A-9EFF-6B3CBC49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9C374-B782-4E30-A9BF-1830033C8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A3C6-3B79-4B8D-84F9-59B1DF4A3CC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2E1F0-59F3-41ED-B798-62A555A49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CE8FA-E174-43B5-B433-4037583EF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E5A9-D3C4-41C6-A5C7-99607ACD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ibramxkendi.com/how-to-be-an-antiracist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vfoct212020.eventbrite.com/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vfoctober152020.eventbrite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s://vmd1152020.eventbrite.com/" TargetMode="External"/><Relationship Id="rId4" Type="http://schemas.openxmlformats.org/officeDocument/2006/relationships/hyperlink" Target="https://vfoct272020.eventbrite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dtennille@jerometennille.com" TargetMode="External"/><Relationship Id="rId2" Type="http://schemas.openxmlformats.org/officeDocument/2006/relationships/hyperlink" Target="https://www.surveymonkey.com/r/9FVKZX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768" y="5957316"/>
            <a:ext cx="1365504" cy="673608"/>
          </a:xfrm>
          <a:prstGeom prst="rect">
            <a:avLst/>
          </a:prstGeom>
          <a:blipFill>
            <a:blip r:embed="rId3">
              <a:alphaModFix amt="36000"/>
            </a:blip>
            <a:stretch>
              <a:fillRect/>
            </a:stretch>
          </a:blipFill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DB0627-4C64-4352-B422-8AEC6E0DD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8462" y="2027102"/>
            <a:ext cx="6435970" cy="1399809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What Can </a:t>
            </a:r>
            <a:br>
              <a:rPr lang="en-US" sz="5400" b="1" dirty="0"/>
            </a:br>
            <a:r>
              <a:rPr lang="en-US" sz="5400" b="1" dirty="0"/>
              <a:t>Volunteer Managers </a:t>
            </a:r>
            <a:br>
              <a:rPr lang="en-US" sz="5400" b="1" dirty="0"/>
            </a:br>
            <a:r>
              <a:rPr lang="en-US" sz="5400" b="1" dirty="0"/>
              <a:t>Do About Racism? </a:t>
            </a:r>
            <a:br>
              <a:rPr lang="en-US" sz="5400" b="1" dirty="0"/>
            </a:br>
            <a:r>
              <a:rPr lang="en-US" sz="5400" dirty="0"/>
              <a:t>Part 2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0CC0E8E-B3B3-4C70-83D1-A99A7F7CF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755" y="3337584"/>
            <a:ext cx="6811108" cy="2383278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600" dirty="0"/>
              <a:t>A Volunteer Management Roundtable </a:t>
            </a:r>
          </a:p>
          <a:p>
            <a:r>
              <a:rPr lang="en-US" sz="4600" dirty="0"/>
              <a:t>Presented by Volunteer Fairfax</a:t>
            </a:r>
          </a:p>
          <a:p>
            <a:r>
              <a:rPr lang="en-US" sz="4600" dirty="0"/>
              <a:t>October 8, 2020 </a:t>
            </a:r>
          </a:p>
          <a:p>
            <a:r>
              <a:rPr lang="en-US" sz="4600" dirty="0"/>
              <a:t>2 pm – 3 pm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8257"/>
            <a:ext cx="4257309" cy="42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51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Call to 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535" y="1876301"/>
            <a:ext cx="6056111" cy="4312385"/>
          </a:xfrm>
        </p:spPr>
        <p:txBody>
          <a:bodyPr>
            <a:normAutofit/>
          </a:bodyPr>
          <a:lstStyle/>
          <a:p>
            <a:r>
              <a:rPr lang="en-US" sz="4000" dirty="0"/>
              <a:t>By you</a:t>
            </a:r>
          </a:p>
          <a:p>
            <a:r>
              <a:rPr lang="en-US" sz="4000" dirty="0"/>
              <a:t>By your volunteer program</a:t>
            </a:r>
          </a:p>
          <a:p>
            <a:r>
              <a:rPr lang="en-US" sz="4000" dirty="0"/>
              <a:t>By the leadership in your organization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reaction?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3" y="5825515"/>
            <a:ext cx="13652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47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Roundtable Moderators Reflect on </a:t>
            </a:r>
            <a:br>
              <a:rPr lang="en-US" dirty="0"/>
            </a:br>
            <a:r>
              <a:rPr lang="en-US" b="1" i="1" dirty="0"/>
              <a:t>Systemic Racism in Volunteer Engagement               </a:t>
            </a:r>
            <a:r>
              <a:rPr lang="en-US" i="1" dirty="0"/>
              <a:t>by Jayne Cravens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692" y="1957754"/>
            <a:ext cx="5275385" cy="4513384"/>
          </a:xfrm>
        </p:spPr>
        <p:txBody>
          <a:bodyPr>
            <a:normAutofit/>
          </a:bodyPr>
          <a:lstStyle/>
          <a:p>
            <a:r>
              <a:rPr lang="en-US" sz="3200" dirty="0"/>
              <a:t>Reactions </a:t>
            </a:r>
          </a:p>
          <a:p>
            <a:r>
              <a:rPr lang="en-US" sz="3200" dirty="0"/>
              <a:t>Claims or paragraphs that stood out? If so, why?</a:t>
            </a:r>
          </a:p>
          <a:p>
            <a:r>
              <a:rPr lang="en-US" sz="3200" dirty="0"/>
              <a:t>Before reading this article, have you thought about how institutions are founded and how they may contribute to injustices?</a:t>
            </a:r>
          </a:p>
          <a:p>
            <a:endParaRPr lang="en-US" sz="32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" y="6003545"/>
            <a:ext cx="1365504" cy="673608"/>
          </a:xfrm>
          <a:prstGeom prst="rect">
            <a:avLst/>
          </a:prstGeom>
          <a:blipFill>
            <a:blip r:embed="rId3">
              <a:alphaModFix amt="36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16257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Reflection on the 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985" y="1711569"/>
            <a:ext cx="6060829" cy="4876800"/>
          </a:xfrm>
        </p:spPr>
        <p:txBody>
          <a:bodyPr>
            <a:normAutofit/>
          </a:bodyPr>
          <a:lstStyle/>
          <a:p>
            <a:r>
              <a:rPr lang="en-US" sz="3200" dirty="0"/>
              <a:t>Initial reactions? A-Ha moments? </a:t>
            </a:r>
          </a:p>
          <a:p>
            <a:r>
              <a:rPr lang="en-US" sz="3200" dirty="0"/>
              <a:t>Specific claims or paragraphs that stood out? if so, why?</a:t>
            </a:r>
          </a:p>
          <a:p>
            <a:r>
              <a:rPr lang="en-US" sz="3200" dirty="0"/>
              <a:t>Before reading this article,       have you thought about how institutions are founded and how they may contribute to injustices?</a:t>
            </a:r>
          </a:p>
          <a:p>
            <a:endParaRPr lang="en-US" sz="32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" y="6003545"/>
            <a:ext cx="1365504" cy="673608"/>
          </a:xfrm>
          <a:prstGeom prst="rect">
            <a:avLst/>
          </a:prstGeom>
          <a:blipFill>
            <a:blip r:embed="rId3">
              <a:alphaModFix amt="36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46419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 for a Volunteer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923" y="1690688"/>
            <a:ext cx="6834554" cy="44862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600" dirty="0"/>
              <a:t>Is there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600" dirty="0"/>
              <a:t>one action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600" dirty="0"/>
              <a:t>you can commit to moving forward?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4" y="5757360"/>
            <a:ext cx="1365504" cy="673608"/>
          </a:xfrm>
          <a:prstGeom prst="rect">
            <a:avLst/>
          </a:prstGeom>
          <a:blipFill>
            <a:blip r:embed="rId3">
              <a:alphaModFix amt="36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1449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Roundtable?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3" y="17318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err="1"/>
              <a:t>Blindspot</a:t>
            </a:r>
            <a:r>
              <a:rPr lang="en-US" dirty="0"/>
              <a:t>: Hidden Biases of Good People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94" y="899937"/>
            <a:ext cx="3444752" cy="531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7" y="6001361"/>
            <a:ext cx="13652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6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4844"/>
          <a:stretch/>
        </p:blipFill>
        <p:spPr bwMode="auto">
          <a:xfrm>
            <a:off x="5744308" y="2649415"/>
            <a:ext cx="6578614" cy="26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14" y="5957316"/>
            <a:ext cx="1365504" cy="673608"/>
          </a:xfrm>
          <a:prstGeom prst="rect">
            <a:avLst/>
          </a:prstGeom>
          <a:blipFill>
            <a:blip r:embed="rId4">
              <a:alphaModFix amt="36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4900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Upcoming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FREE</a:t>
            </a:r>
            <a:r>
              <a:rPr lang="en-US" sz="3200" dirty="0">
                <a:latin typeface="+mn-lt"/>
              </a:rPr>
              <a:t> Webinars from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Volunteer Fairfax in October-November 2020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148754" cy="4578317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Empowering Volunteers to Lead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</a:t>
            </a:r>
            <a:r>
              <a:rPr lang="en-US" sz="2000" dirty="0"/>
              <a:t>Thursday, October 15, 9:30 – 10:30 am    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</a:t>
            </a:r>
            <a:r>
              <a:rPr lang="en-US" sz="2000" u="sng" dirty="0">
                <a:hlinkClick r:id="rId2"/>
              </a:rPr>
              <a:t>https://vfoctober152020.eventbrite.com</a:t>
            </a:r>
            <a:endParaRPr lang="en-US" sz="2000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The Volunteer Manager’s Essentials: 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Policies, Documents, Data and More.   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</a:t>
            </a:r>
            <a:r>
              <a:rPr lang="en-US" sz="2000" dirty="0"/>
              <a:t>Wednesday, October 21,  9:30 – 10:00 am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>
                <a:hlinkClick r:id="rId3"/>
              </a:rPr>
              <a:t>      https://vfoct212020.eventbrite.com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 </a:t>
            </a:r>
            <a:r>
              <a:rPr lang="en-US" sz="2000" b="1" i="1" dirty="0"/>
              <a:t>Volunteer Management Roundtable 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     Conversation to Action: The Volunteer 2020 Covid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     Nonprofit and Volunteer Engagement Survey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     </a:t>
            </a:r>
            <a:r>
              <a:rPr lang="en-US" sz="2000" dirty="0"/>
              <a:t>Tuesday, October 27,  2 pm – 3 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>
                <a:hlinkClick r:id="rId4"/>
              </a:rPr>
              <a:t>      https://vfoct272020.eventbrite.com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986954" y="1606069"/>
            <a:ext cx="4756262" cy="433047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Northern Virginia Association of Volunteer Administrators (NVAVA</a:t>
            </a:r>
            <a:r>
              <a:rPr lang="en-US" sz="2400" b="1"/>
              <a:t>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/>
              <a:t>AND </a:t>
            </a:r>
            <a:r>
              <a:rPr lang="en-US" sz="2400" b="1" dirty="0"/>
              <a:t>Volunteer Fairfax present: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Celebrate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International Volunteer Managers Day Virtual Luncheon!  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    Thursday, November 5  </a:t>
            </a: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12 noon – 1 pm</a:t>
            </a: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>
                <a:hlinkClick r:id="rId5"/>
              </a:rPr>
              <a:t>https://vmd1152020.eventbrite.com</a:t>
            </a:r>
            <a:endParaRPr lang="en-US" sz="2000" b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07" y="6221428"/>
            <a:ext cx="920247" cy="453961"/>
          </a:xfrm>
          <a:prstGeom prst="rect">
            <a:avLst/>
          </a:prstGeom>
          <a:blipFill>
            <a:blip r:embed="rId7">
              <a:alphaModFix amt="36000"/>
            </a:blip>
            <a:stretch>
              <a:fillRect/>
            </a:stretch>
          </a:blip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"/>
          <a:stretch/>
        </p:blipFill>
        <p:spPr bwMode="auto">
          <a:xfrm>
            <a:off x="8736631" y="2675619"/>
            <a:ext cx="1779271" cy="109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54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617" y="269630"/>
            <a:ext cx="5618039" cy="2922819"/>
          </a:xfrm>
        </p:spPr>
        <p:txBody>
          <a:bodyPr/>
          <a:lstStyle/>
          <a:p>
            <a:r>
              <a:rPr lang="en-US" dirty="0"/>
              <a:t>Thank you.</a:t>
            </a:r>
            <a:br>
              <a:rPr lang="en-US" dirty="0"/>
            </a:br>
            <a:r>
              <a:rPr lang="en-US" sz="3200" dirty="0"/>
              <a:t>Please provide your </a:t>
            </a:r>
            <a:br>
              <a:rPr lang="en-US" sz="3200" dirty="0"/>
            </a:br>
            <a:r>
              <a:rPr lang="en-US" sz="3200" dirty="0"/>
              <a:t>Roundtable feedback: </a:t>
            </a:r>
            <a:br>
              <a:rPr lang="en-US" sz="3200" dirty="0"/>
            </a:b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https://www.surveymonkey.com/r/9FVKZXL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931878" y="3602037"/>
            <a:ext cx="6096000" cy="2095377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b="1" dirty="0"/>
              <a:t>Susan Sanow</a:t>
            </a:r>
          </a:p>
          <a:p>
            <a:r>
              <a:rPr lang="en-US" dirty="0"/>
              <a:t>ssanow@volunteerfairfax.org</a:t>
            </a:r>
          </a:p>
          <a:p>
            <a:endParaRPr lang="en-US" dirty="0"/>
          </a:p>
          <a:p>
            <a:r>
              <a:rPr lang="en-US" b="1" dirty="0"/>
              <a:t>Jerome Tennille, CVA, MSL</a:t>
            </a:r>
          </a:p>
          <a:p>
            <a:r>
              <a:rPr lang="en-US" dirty="0">
                <a:hlinkClick r:id="rId3"/>
              </a:rPr>
              <a:t>jdtennille@jerometennille.com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406" y="6083422"/>
            <a:ext cx="13652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69" y="1474104"/>
            <a:ext cx="4257309" cy="42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39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This is a 60-minute discussion</a:t>
            </a:r>
            <a:r>
              <a:rPr lang="en-US" dirty="0"/>
              <a:t>. We are here to guide you to issues -- not necessarily solutions -- to recognize and end racism.  Please be respectful of others.  </a:t>
            </a:r>
          </a:p>
          <a:p>
            <a:r>
              <a:rPr lang="en-US" b="1" dirty="0"/>
              <a:t>Feel free to keep the microphones open, </a:t>
            </a:r>
            <a:r>
              <a:rPr lang="en-US" dirty="0"/>
              <a:t>but be ready to put us on mute should you have unexpected noises.  </a:t>
            </a:r>
          </a:p>
          <a:p>
            <a:r>
              <a:rPr lang="en-US" b="1" dirty="0"/>
              <a:t>Ask questions in the chat area or via your microphone. </a:t>
            </a:r>
            <a:r>
              <a:rPr lang="en-US" dirty="0"/>
              <a:t>Be respectful if more than one person tries to talk at one time.     </a:t>
            </a:r>
          </a:p>
          <a:p>
            <a:r>
              <a:rPr lang="en-US" dirty="0"/>
              <a:t>The </a:t>
            </a:r>
            <a:r>
              <a:rPr lang="en-US" b="1" dirty="0"/>
              <a:t>webinar will end no later than 3:00 pm. </a:t>
            </a:r>
            <a:r>
              <a:rPr lang="en-US" dirty="0"/>
              <a:t>I will stay on the line should you have any additional volunteer management issues to discuss.   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600" i="1" dirty="0">
                <a:solidFill>
                  <a:srgbClr val="FF0000"/>
                </a:solidFill>
              </a:rPr>
              <a:t>The PowerPoint slides will be sent to you within 24-hours after the webinar.</a:t>
            </a:r>
          </a:p>
          <a:p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21206"/>
            <a:ext cx="1033272" cy="509717"/>
          </a:xfrm>
          <a:prstGeom prst="rect">
            <a:avLst/>
          </a:prstGeom>
          <a:blipFill>
            <a:blip r:embed="rId3">
              <a:alphaModFix amt="36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91153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5662" y="521622"/>
            <a:ext cx="580292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</a:rPr>
              <a:t>Presenters </a:t>
            </a:r>
          </a:p>
          <a:p>
            <a:endParaRPr lang="en-US" dirty="0"/>
          </a:p>
          <a:p>
            <a:endParaRPr lang="en-US" sz="2400" b="1" dirty="0"/>
          </a:p>
          <a:p>
            <a:r>
              <a:rPr lang="en-US" sz="2400" b="1" dirty="0"/>
              <a:t>Jerome Tennille, CVA, MSL</a:t>
            </a:r>
          </a:p>
          <a:p>
            <a:r>
              <a:rPr lang="en-US" sz="2400" b="1" dirty="0"/>
              <a:t>Manager, Social Impact &amp; </a:t>
            </a:r>
          </a:p>
          <a:p>
            <a:r>
              <a:rPr lang="en-US" sz="2400" b="1" dirty="0"/>
              <a:t>        Volunteerism</a:t>
            </a:r>
          </a:p>
          <a:p>
            <a:r>
              <a:rPr lang="en-US" sz="2400" b="1" dirty="0"/>
              <a:t>Marriott International </a:t>
            </a:r>
          </a:p>
          <a:p>
            <a:endParaRPr lang="en-US" sz="2400" b="1" dirty="0"/>
          </a:p>
          <a:p>
            <a:r>
              <a:rPr lang="en-US" sz="2400" b="1" dirty="0"/>
              <a:t> 			</a:t>
            </a:r>
          </a:p>
          <a:p>
            <a:r>
              <a:rPr lang="en-US" sz="2400" b="1" dirty="0"/>
              <a:t>		              </a:t>
            </a:r>
          </a:p>
          <a:p>
            <a:r>
              <a:rPr lang="en-US" sz="2400" b="1" dirty="0"/>
              <a:t>			Susan Sanow</a:t>
            </a:r>
          </a:p>
          <a:p>
            <a:r>
              <a:rPr lang="en-US" sz="2400" b="1" dirty="0"/>
              <a:t>                             Special Projects Manager,    </a:t>
            </a:r>
          </a:p>
          <a:p>
            <a:r>
              <a:rPr lang="en-US" sz="2400" b="1" dirty="0"/>
              <a:t>                                     Volunteer Fairfax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53" y="2006148"/>
            <a:ext cx="1593239" cy="159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5" r="32853" b="6486"/>
          <a:stretch/>
        </p:blipFill>
        <p:spPr bwMode="auto">
          <a:xfrm>
            <a:off x="6271846" y="4478515"/>
            <a:ext cx="1699116" cy="194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" y="6003545"/>
            <a:ext cx="1365504" cy="673608"/>
          </a:xfrm>
          <a:prstGeom prst="rect">
            <a:avLst/>
          </a:prstGeom>
          <a:blipFill>
            <a:blip r:embed="rId5">
              <a:alphaModFix amt="36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32239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we last talked about this issue  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5" t="11154" r="14068" b="16042"/>
          <a:stretch/>
        </p:blipFill>
        <p:spPr bwMode="auto">
          <a:xfrm rot="472007">
            <a:off x="7270297" y="1896679"/>
            <a:ext cx="4144736" cy="423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4" y="5931022"/>
            <a:ext cx="13652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9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954"/>
            <a:ext cx="10515600" cy="119575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Actions of Active vs. Covert Racism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62" y="832339"/>
            <a:ext cx="8932986" cy="60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0" y="6154615"/>
            <a:ext cx="1059263" cy="522538"/>
          </a:xfrm>
          <a:prstGeom prst="rect">
            <a:avLst/>
          </a:prstGeom>
          <a:blipFill>
            <a:blip r:embed="rId4">
              <a:alphaModFix amt="36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5245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Nonprofit Sector: </a:t>
            </a:r>
            <a:br>
              <a:rPr lang="en-US" b="1" dirty="0"/>
            </a:br>
            <a:r>
              <a:rPr lang="en-US" dirty="0"/>
              <a:t>Who Holds the Power and Acts as Gatekeepers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1908" y="1832347"/>
            <a:ext cx="6435969" cy="4508002"/>
          </a:xfrm>
        </p:spPr>
        <p:txBody>
          <a:bodyPr>
            <a:noAutofit/>
          </a:bodyPr>
          <a:lstStyle/>
          <a:p>
            <a:r>
              <a:rPr lang="en-US" sz="3000" dirty="0"/>
              <a:t>Executive director  </a:t>
            </a:r>
          </a:p>
          <a:p>
            <a:r>
              <a:rPr lang="en-US" sz="3000" dirty="0"/>
              <a:t>Board of directors  </a:t>
            </a:r>
          </a:p>
          <a:p>
            <a:r>
              <a:rPr lang="en-US" sz="3000" dirty="0"/>
              <a:t>Funders </a:t>
            </a:r>
            <a:r>
              <a:rPr lang="en-US" sz="2400" dirty="0"/>
              <a:t>(foundations, government, corporations,  individuals, others)</a:t>
            </a:r>
          </a:p>
          <a:p>
            <a:r>
              <a:rPr lang="en-US" sz="3000" dirty="0"/>
              <a:t>“Keep quiet to keep nonprofit status?”</a:t>
            </a:r>
          </a:p>
          <a:p>
            <a:r>
              <a:rPr lang="en-US" sz="3000" dirty="0"/>
              <a:t>Paid staff vs. unpaid volunteers </a:t>
            </a:r>
          </a:p>
          <a:p>
            <a:r>
              <a:rPr lang="en-US" sz="3000" dirty="0"/>
              <a:t>Volunteers who are also donors </a:t>
            </a:r>
          </a:p>
          <a:p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21324091">
            <a:off x="748266" y="2612518"/>
            <a:ext cx="3768969" cy="2481117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400" i="1" dirty="0"/>
              <a:t>“Like society looking at addressing racial inequalities, there are inherent power imbalances in society. This goes for [nonprofit] organizations, too.” </a:t>
            </a:r>
          </a:p>
          <a:p>
            <a:pPr marL="0" indent="0" algn="ctr">
              <a:buNone/>
            </a:pPr>
            <a:r>
              <a:rPr lang="en-US" b="1" dirty="0"/>
              <a:t>		</a:t>
            </a:r>
            <a:r>
              <a:rPr lang="en-US" sz="2000" i="1" dirty="0"/>
              <a:t>--Tobi Johnson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783" y="5966540"/>
            <a:ext cx="1365504" cy="673608"/>
          </a:xfrm>
          <a:prstGeom prst="rect">
            <a:avLst/>
          </a:prstGeom>
          <a:blipFill>
            <a:blip r:embed="rId3">
              <a:alphaModFix amt="36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6864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Volunteering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is a path to battle racism because we…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384" y="2294548"/>
            <a:ext cx="5972907" cy="3391144"/>
          </a:xfrm>
        </p:spPr>
        <p:txBody>
          <a:bodyPr>
            <a:normAutofit/>
          </a:bodyPr>
          <a:lstStyle/>
          <a:p>
            <a:r>
              <a:rPr lang="en-US" dirty="0"/>
              <a:t>together, build empathetic pathways</a:t>
            </a:r>
          </a:p>
          <a:p>
            <a:r>
              <a:rPr lang="en-US" dirty="0"/>
              <a:t>push people outside comfort zones</a:t>
            </a:r>
          </a:p>
          <a:p>
            <a:r>
              <a:rPr lang="en-US" dirty="0"/>
              <a:t>breakdown barriers</a:t>
            </a:r>
          </a:p>
          <a:p>
            <a:r>
              <a:rPr lang="en-US" dirty="0"/>
              <a:t>build knowledge</a:t>
            </a:r>
          </a:p>
          <a:p>
            <a:r>
              <a:rPr lang="en-US" dirty="0"/>
              <a:t>provide opportunities to put name, faces and true stories to an issue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" y="6003545"/>
            <a:ext cx="1365504" cy="673608"/>
          </a:xfrm>
          <a:prstGeom prst="rect">
            <a:avLst/>
          </a:prstGeom>
          <a:blipFill>
            <a:blip r:embed="rId3">
              <a:alphaModFix amt="36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20453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Volunteer Managers Can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892" y="1488830"/>
            <a:ext cx="5210907" cy="495886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Empathetic.</a:t>
            </a:r>
          </a:p>
          <a:p>
            <a:r>
              <a:rPr lang="en-US" sz="3600" dirty="0"/>
              <a:t>Curious. </a:t>
            </a:r>
          </a:p>
          <a:p>
            <a:r>
              <a:rPr lang="en-US" sz="3600" dirty="0"/>
              <a:t>Brave.</a:t>
            </a:r>
          </a:p>
          <a:p>
            <a:r>
              <a:rPr lang="en-US" sz="3600" dirty="0"/>
              <a:t>Problem solvers.</a:t>
            </a:r>
          </a:p>
          <a:p>
            <a:r>
              <a:rPr lang="en-US" sz="3600" dirty="0"/>
              <a:t>At the front line.  </a:t>
            </a:r>
          </a:p>
          <a:p>
            <a:r>
              <a:rPr lang="en-US" sz="3600" dirty="0"/>
              <a:t>We establish policies. </a:t>
            </a:r>
          </a:p>
          <a:p>
            <a:r>
              <a:rPr lang="en-US" sz="3600" dirty="0"/>
              <a:t>We establish practices.</a:t>
            </a:r>
          </a:p>
          <a:p>
            <a:r>
              <a:rPr lang="en-US" sz="3600" dirty="0"/>
              <a:t>Can we work to create transformative volunteer opportunities?</a:t>
            </a:r>
          </a:p>
          <a:p>
            <a:pPr marL="0" indent="0">
              <a:buNone/>
            </a:pPr>
            <a:endParaRPr lang="en-US" sz="3600" i="1" dirty="0"/>
          </a:p>
          <a:p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" y="6003545"/>
            <a:ext cx="1365504" cy="673608"/>
          </a:xfrm>
          <a:prstGeom prst="rect">
            <a:avLst/>
          </a:prstGeom>
          <a:blipFill>
            <a:blip r:embed="rId3">
              <a:alphaModFix amt="36000"/>
            </a:blip>
            <a:stretch>
              <a:fillRect/>
            </a:stretch>
          </a:blip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4341">
            <a:off x="1403332" y="2141085"/>
            <a:ext cx="2935390" cy="295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69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Changed for YOU Since June 2020?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446" y="2049703"/>
            <a:ext cx="5744308" cy="4290646"/>
          </a:xfrm>
        </p:spPr>
        <p:txBody>
          <a:bodyPr>
            <a:normAutofit/>
          </a:bodyPr>
          <a:lstStyle/>
          <a:p>
            <a:r>
              <a:rPr lang="en-US" sz="4000" dirty="0"/>
              <a:t>See more examples? </a:t>
            </a:r>
          </a:p>
          <a:p>
            <a:r>
              <a:rPr lang="en-US" sz="4000" dirty="0"/>
              <a:t>Attended other webinars?</a:t>
            </a:r>
          </a:p>
          <a:p>
            <a:r>
              <a:rPr lang="en-US" sz="4000" dirty="0"/>
              <a:t>Read articles or books? </a:t>
            </a:r>
          </a:p>
          <a:p>
            <a:r>
              <a:rPr lang="en-US" sz="4000" dirty="0"/>
              <a:t>Has your perspective changed?  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8CA609-4E24-4117-A910-A11075D80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" y="6003545"/>
            <a:ext cx="1365504" cy="673608"/>
          </a:xfrm>
          <a:prstGeom prst="rect">
            <a:avLst/>
          </a:prstGeom>
          <a:blipFill>
            <a:blip r:embed="rId3">
              <a:alphaModFix amt="36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690656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9328</TotalTime>
  <Words>709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What Can  Volunteer Managers  Do About Racism?  Part 2</vt:lpstr>
      <vt:lpstr>Ground rules</vt:lpstr>
      <vt:lpstr>PowerPoint Presentation</vt:lpstr>
      <vt:lpstr>Since we last talked about this issue  …</vt:lpstr>
      <vt:lpstr>Actions of Active vs. Covert Racism </vt:lpstr>
      <vt:lpstr>The Nonprofit Sector:  Who Holds the Power and Acts as Gatekeepers     </vt:lpstr>
      <vt:lpstr>Volunteering  is a path to battle racism because we…</vt:lpstr>
      <vt:lpstr>Why Volunteer Managers Can Help?</vt:lpstr>
      <vt:lpstr>What’s Changed for YOU Since June 2020?</vt:lpstr>
      <vt:lpstr>Is There a Call to Action?</vt:lpstr>
      <vt:lpstr>Roundtable Moderators Reflect on  Systemic Racism in Volunteer Engagement               by Jayne Cravens</vt:lpstr>
      <vt:lpstr>Your Reflection on the Article</vt:lpstr>
      <vt:lpstr>Next Steps for a Volunteer Manager</vt:lpstr>
      <vt:lpstr>Future Roundtable? </vt:lpstr>
      <vt:lpstr>PowerPoint Presentation</vt:lpstr>
      <vt:lpstr>Upcoming FREE Webinars from  Volunteer Fairfax in October-November 2020 </vt:lpstr>
      <vt:lpstr>Thank you. Please provide your  Roundtable feedback:  https://www.surveymonkey.com/r/9FVKZXL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Campbell Clarke</dc:creator>
  <cp:lastModifiedBy>Jerome Tennille</cp:lastModifiedBy>
  <cp:revision>217</cp:revision>
  <cp:lastPrinted>2020-06-15T16:39:21Z</cp:lastPrinted>
  <dcterms:created xsi:type="dcterms:W3CDTF">2020-02-10T22:00:12Z</dcterms:created>
  <dcterms:modified xsi:type="dcterms:W3CDTF">2020-10-19T18:42:24Z</dcterms:modified>
</cp:coreProperties>
</file>